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handoutMasterIdLst>
    <p:handoutMasterId r:id="rId14"/>
  </p:handoutMasterIdLst>
  <p:sldIdLst>
    <p:sldId id="317" r:id="rId2"/>
    <p:sldId id="318" r:id="rId3"/>
    <p:sldId id="285" r:id="rId4"/>
    <p:sldId id="286" r:id="rId5"/>
    <p:sldId id="282" r:id="rId6"/>
    <p:sldId id="287" r:id="rId7"/>
    <p:sldId id="283" r:id="rId8"/>
    <p:sldId id="288" r:id="rId9"/>
    <p:sldId id="289" r:id="rId10"/>
    <p:sldId id="290" r:id="rId11"/>
    <p:sldId id="291" r:id="rId12"/>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443970-6922-442C-8FEB-9BAB5255D6CC}"/>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sz="1000">
                <a:latin typeface="Arial" panose="020B0604020202020204" pitchFamily="34" charset="0"/>
                <a:cs typeface="Arial" panose="020B0604020202020204" pitchFamily="34" charset="0"/>
              </a:rPr>
              <a:t>Class – The Life Of Christ (282)</a:t>
            </a:r>
          </a:p>
        </p:txBody>
      </p:sp>
      <p:sp>
        <p:nvSpPr>
          <p:cNvPr id="3" name="Date Placeholder 2">
            <a:extLst>
              <a:ext uri="{FF2B5EF4-FFF2-40B4-BE49-F238E27FC236}">
                <a16:creationId xmlns:a16="http://schemas.microsoft.com/office/drawing/2014/main" id="{4AD9DE07-41C5-4D05-BC3C-B43EEDFD2A23}"/>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10/27/2021 pm</a:t>
            </a:r>
          </a:p>
        </p:txBody>
      </p:sp>
      <p:sp>
        <p:nvSpPr>
          <p:cNvPr id="4" name="Footer Placeholder 3">
            <a:extLst>
              <a:ext uri="{FF2B5EF4-FFF2-40B4-BE49-F238E27FC236}">
                <a16:creationId xmlns:a16="http://schemas.microsoft.com/office/drawing/2014/main" id="{1EE97FE7-2093-455F-94D3-39E99E501D8E}"/>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E2B1C8EE-98CC-42D2-9DCD-87880143E9EC}"/>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EA8A310B-3403-4299-A15D-8C66FF6B1995}"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62841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a:t>Class – The Life Of Christ (282)</a:t>
            </a:r>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10/27/2021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A6DB759A-6496-4E0E-A80B-6576E3037F49}" type="slidenum">
              <a:rPr lang="en-US" smtClean="0"/>
              <a:t>‹#›</a:t>
            </a:fld>
            <a:endParaRPr lang="en-US"/>
          </a:p>
        </p:txBody>
      </p:sp>
    </p:spTree>
    <p:extLst>
      <p:ext uri="{BB962C8B-B14F-4D97-AF65-F5344CB8AC3E}">
        <p14:creationId xmlns:p14="http://schemas.microsoft.com/office/powerpoint/2010/main" val="2654323616"/>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dirty="0"/>
              <a:t>Jesus sometimes spoke to the Pharisees, sometimes to the scribes, sometimes to all the people who came out to hear, sometimes to those who believed on Him, and sometimes specifically to the Twelve. In this case, it appears that He is </a:t>
            </a:r>
            <a:r>
              <a:rPr lang="en-US" sz="1700" b="1" dirty="0"/>
              <a:t>not</a:t>
            </a:r>
            <a:r>
              <a:rPr lang="en-US" dirty="0"/>
              <a:t> just speaking to the apostles although they are particularly identified in verse 5.</a:t>
            </a:r>
          </a:p>
        </p:txBody>
      </p:sp>
      <p:sp>
        <p:nvSpPr>
          <p:cNvPr id="4" name="Slide Number Placeholder 3"/>
          <p:cNvSpPr>
            <a:spLocks noGrp="1"/>
          </p:cNvSpPr>
          <p:nvPr>
            <p:ph type="sldNum" sz="quarter" idx="5"/>
          </p:nvPr>
        </p:nvSpPr>
        <p:spPr/>
        <p:txBody>
          <a:bodyPr/>
          <a:lstStyle/>
          <a:p>
            <a:pPr defTabSz="966576">
              <a:defRPr/>
            </a:pPr>
            <a:fld id="{70100F1D-F60C-4C11-ACBC-872E648F2F3E}" type="slidenum">
              <a:rPr lang="en-US">
                <a:solidFill>
                  <a:prstClr val="black"/>
                </a:solidFill>
                <a:latin typeface="Calibri" panose="020F0502020204030204"/>
              </a:rPr>
              <a:pPr defTabSz="966576">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12500D1-E535-4CB5-BE5F-2E6EF7B39CCF}"/>
              </a:ext>
            </a:extLst>
          </p:cNvPr>
          <p:cNvSpPr>
            <a:spLocks noGrp="1"/>
          </p:cNvSpPr>
          <p:nvPr>
            <p:ph type="dt" idx="1"/>
          </p:nvPr>
        </p:nvSpPr>
        <p:spPr/>
        <p:txBody>
          <a:bodyPr/>
          <a:lstStyle/>
          <a:p>
            <a:r>
              <a:rPr lang="en-US"/>
              <a:t>10/27/2021 pm</a:t>
            </a:r>
          </a:p>
        </p:txBody>
      </p:sp>
      <p:sp>
        <p:nvSpPr>
          <p:cNvPr id="6" name="Footer Placeholder 5">
            <a:extLst>
              <a:ext uri="{FF2B5EF4-FFF2-40B4-BE49-F238E27FC236}">
                <a16:creationId xmlns:a16="http://schemas.microsoft.com/office/drawing/2014/main" id="{926FFF25-7C32-44ED-A70C-0325B42C8A4D}"/>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F1166E3F-12C5-4EA5-B21E-9DB210026312}"/>
              </a:ext>
            </a:extLst>
          </p:cNvPr>
          <p:cNvSpPr>
            <a:spLocks noGrp="1"/>
          </p:cNvSpPr>
          <p:nvPr>
            <p:ph type="hdr" sz="quarter"/>
          </p:nvPr>
        </p:nvSpPr>
        <p:spPr/>
        <p:txBody>
          <a:bodyPr/>
          <a:lstStyle/>
          <a:p>
            <a:r>
              <a:rPr lang="en-US"/>
              <a:t>Class – The Life Of Christ (282)</a:t>
            </a:r>
          </a:p>
        </p:txBody>
      </p:sp>
    </p:spTree>
    <p:extLst>
      <p:ext uri="{BB962C8B-B14F-4D97-AF65-F5344CB8AC3E}">
        <p14:creationId xmlns:p14="http://schemas.microsoft.com/office/powerpoint/2010/main" val="2654011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dirty="0"/>
              <a:t>Jesus sometimes spoke to the Pharisees, sometimes to the scribes, sometimes to all the people who came out to hear, sometimes to those who believed on Him, and sometimes specifically to the Twelve. In this case, it appears that He is </a:t>
            </a:r>
            <a:r>
              <a:rPr lang="en-US" sz="1700" b="1" dirty="0"/>
              <a:t>not</a:t>
            </a:r>
            <a:r>
              <a:rPr lang="en-US" dirty="0"/>
              <a:t> just speaking to the apostles although they are particularly identified in verse 5.</a:t>
            </a:r>
          </a:p>
        </p:txBody>
      </p:sp>
      <p:sp>
        <p:nvSpPr>
          <p:cNvPr id="4" name="Slide Number Placeholder 3"/>
          <p:cNvSpPr>
            <a:spLocks noGrp="1"/>
          </p:cNvSpPr>
          <p:nvPr>
            <p:ph type="sldNum" sz="quarter" idx="5"/>
          </p:nvPr>
        </p:nvSpPr>
        <p:spPr/>
        <p:txBody>
          <a:bodyPr/>
          <a:lstStyle/>
          <a:p>
            <a:pPr defTabSz="966576">
              <a:defRPr/>
            </a:pPr>
            <a:fld id="{70100F1D-F60C-4C11-ACBC-872E648F2F3E}" type="slidenum">
              <a:rPr lang="en-US">
                <a:solidFill>
                  <a:prstClr val="black"/>
                </a:solidFill>
                <a:latin typeface="Calibri" panose="020F0502020204030204"/>
              </a:rPr>
              <a:pPr defTabSz="966576">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9CE46E9-77FE-4410-9E6A-9C380AE5777B}"/>
              </a:ext>
            </a:extLst>
          </p:cNvPr>
          <p:cNvSpPr>
            <a:spLocks noGrp="1"/>
          </p:cNvSpPr>
          <p:nvPr>
            <p:ph type="dt" idx="1"/>
          </p:nvPr>
        </p:nvSpPr>
        <p:spPr/>
        <p:txBody>
          <a:bodyPr/>
          <a:lstStyle/>
          <a:p>
            <a:r>
              <a:rPr lang="en-US"/>
              <a:t>10/27/2021 pm</a:t>
            </a:r>
          </a:p>
        </p:txBody>
      </p:sp>
      <p:sp>
        <p:nvSpPr>
          <p:cNvPr id="6" name="Footer Placeholder 5">
            <a:extLst>
              <a:ext uri="{FF2B5EF4-FFF2-40B4-BE49-F238E27FC236}">
                <a16:creationId xmlns:a16="http://schemas.microsoft.com/office/drawing/2014/main" id="{D54461DC-6FAF-49DA-BD28-AF64188AD39A}"/>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66A6343D-A580-409C-8383-FB8D5DFC61B4}"/>
              </a:ext>
            </a:extLst>
          </p:cNvPr>
          <p:cNvSpPr>
            <a:spLocks noGrp="1"/>
          </p:cNvSpPr>
          <p:nvPr>
            <p:ph type="hdr" sz="quarter"/>
          </p:nvPr>
        </p:nvSpPr>
        <p:spPr/>
        <p:txBody>
          <a:bodyPr/>
          <a:lstStyle/>
          <a:p>
            <a:r>
              <a:rPr lang="en-US"/>
              <a:t>Class – The Life Of Christ (282)</a:t>
            </a:r>
          </a:p>
        </p:txBody>
      </p:sp>
    </p:spTree>
    <p:extLst>
      <p:ext uri="{BB962C8B-B14F-4D97-AF65-F5344CB8AC3E}">
        <p14:creationId xmlns:p14="http://schemas.microsoft.com/office/powerpoint/2010/main" val="955476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dirty="0"/>
              <a:t>Jesus sometimes spoke to the Pharisees, sometimes to the scribes, sometimes to all the people who came out to hear, sometimes to those who believed on Him, and sometimes specifically to the Twelve. In this case, it appears that He is </a:t>
            </a:r>
            <a:r>
              <a:rPr lang="en-US" sz="1700" b="1" dirty="0"/>
              <a:t>not</a:t>
            </a:r>
            <a:r>
              <a:rPr lang="en-US" dirty="0"/>
              <a:t> just speaking to the apostles although they are particularly identified in verse 5.</a:t>
            </a:r>
          </a:p>
        </p:txBody>
      </p:sp>
      <p:sp>
        <p:nvSpPr>
          <p:cNvPr id="4" name="Slide Number Placeholder 3"/>
          <p:cNvSpPr>
            <a:spLocks noGrp="1"/>
          </p:cNvSpPr>
          <p:nvPr>
            <p:ph type="sldNum" sz="quarter" idx="5"/>
          </p:nvPr>
        </p:nvSpPr>
        <p:spPr/>
        <p:txBody>
          <a:bodyPr/>
          <a:lstStyle/>
          <a:p>
            <a:pPr defTabSz="966576">
              <a:defRPr/>
            </a:pPr>
            <a:fld id="{70100F1D-F60C-4C11-ACBC-872E648F2F3E}" type="slidenum">
              <a:rPr lang="en-US">
                <a:solidFill>
                  <a:prstClr val="black"/>
                </a:solidFill>
                <a:latin typeface="Calibri" panose="020F0502020204030204"/>
              </a:rPr>
              <a:pPr defTabSz="966576">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B93CF66-B129-4BD2-A303-342CF3356CAA}"/>
              </a:ext>
            </a:extLst>
          </p:cNvPr>
          <p:cNvSpPr>
            <a:spLocks noGrp="1"/>
          </p:cNvSpPr>
          <p:nvPr>
            <p:ph type="dt" idx="1"/>
          </p:nvPr>
        </p:nvSpPr>
        <p:spPr/>
        <p:txBody>
          <a:bodyPr/>
          <a:lstStyle/>
          <a:p>
            <a:r>
              <a:rPr lang="en-US"/>
              <a:t>10/27/2021 pm</a:t>
            </a:r>
          </a:p>
        </p:txBody>
      </p:sp>
      <p:sp>
        <p:nvSpPr>
          <p:cNvPr id="6" name="Footer Placeholder 5">
            <a:extLst>
              <a:ext uri="{FF2B5EF4-FFF2-40B4-BE49-F238E27FC236}">
                <a16:creationId xmlns:a16="http://schemas.microsoft.com/office/drawing/2014/main" id="{72B94F02-EF96-4453-A39E-EA7D202D90EE}"/>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C2FC4C85-C7EC-442A-B5F9-14E4CC5DF1B3}"/>
              </a:ext>
            </a:extLst>
          </p:cNvPr>
          <p:cNvSpPr>
            <a:spLocks noGrp="1"/>
          </p:cNvSpPr>
          <p:nvPr>
            <p:ph type="hdr" sz="quarter"/>
          </p:nvPr>
        </p:nvSpPr>
        <p:spPr/>
        <p:txBody>
          <a:bodyPr/>
          <a:lstStyle/>
          <a:p>
            <a:r>
              <a:rPr lang="en-US"/>
              <a:t>Class – The Life Of Christ (282)</a:t>
            </a:r>
          </a:p>
        </p:txBody>
      </p:sp>
    </p:spTree>
    <p:extLst>
      <p:ext uri="{BB962C8B-B14F-4D97-AF65-F5344CB8AC3E}">
        <p14:creationId xmlns:p14="http://schemas.microsoft.com/office/powerpoint/2010/main" val="2717462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41A1BFB-95D9-41DA-A621-4A471B466F1A}" type="datetime1">
              <a:rPr lang="en-US" smtClean="0"/>
              <a:t>10/29/2021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351247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18337492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61628971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95146175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23102882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9080681D-6C6E-4E80-B10F-B09E3AD1D10C}" type="datetime1">
              <a:rPr lang="en-US" smtClean="0"/>
              <a:t>10/29/2021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36294845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9080681D-6C6E-4E80-B10F-B09E3AD1D10C}" type="datetime1">
              <a:rPr lang="en-US" smtClean="0"/>
              <a:t>10/29/2021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412358635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0422A1-C9B2-4C50-8966-439F8856C74D}"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973267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A6944-FEF1-4525-9D32-4FD05524128F}"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557127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C42F22-309E-4E2B-B9EB-6ADE47EC3DCE}"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533449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0CC8AA-70BC-48AB-9BA2-E78B4B082A8A}" type="datetime1">
              <a:rPr lang="en-US" smtClean="0"/>
              <a:t>10/29/2021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455609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364799-2C8C-4578-A3C7-47B9C928B857}"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528485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81DD25-693A-4C48-9608-CF199190EA06}" type="datetime1">
              <a:rPr lang="en-US" smtClean="0"/>
              <a:t>10/29/2021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025658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CA57D1-5211-4B82-948C-BF85FAC50B2C}" type="datetime1">
              <a:rPr lang="en-US" smtClean="0"/>
              <a:t>10/29/2021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360526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E1C3A8-0516-41F2-AF45-C68129C339A1}" type="datetime1">
              <a:rPr lang="en-US" smtClean="0"/>
              <a:t>10/29/2021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254671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2A14D63-933F-47E6-B249-CA5E92A76DDE}"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055152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8FEFF2F-04C1-475B-A023-25A4BFE07568}" type="datetime1">
              <a:rPr lang="en-US" smtClean="0"/>
              <a:t>10/29/2021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4047118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9080681D-6C6E-4E80-B10F-B09E3AD1D10C}" type="datetime1">
              <a:rPr lang="en-US" smtClean="0"/>
              <a:t>10/29/2021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951F227-E1D8-443B-A186-C40DF9C0D22F}" type="slidenum">
              <a:rPr lang="en-US" smtClean="0"/>
              <a:pPr/>
              <a:t>‹#›</a:t>
            </a:fld>
            <a:endParaRPr lang="en-US"/>
          </a:p>
        </p:txBody>
      </p:sp>
    </p:spTree>
    <p:extLst>
      <p:ext uri="{BB962C8B-B14F-4D97-AF65-F5344CB8AC3E}">
        <p14:creationId xmlns:p14="http://schemas.microsoft.com/office/powerpoint/2010/main" val="50643327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ransition spd="slow">
    <p:fade thruBlk="1"/>
  </p:transition>
  <p:hf hdr="0" ftr="0" dt="0"/>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4679" y="700644"/>
            <a:ext cx="7305974" cy="1311128"/>
          </a:xfrm>
        </p:spPr>
        <p:txBody>
          <a:bodyPr>
            <a:spAutoFit/>
          </a:bodyPr>
          <a:lstStyle/>
          <a:p>
            <a:r>
              <a:rPr lang="en-US" sz="4400" dirty="0">
                <a:solidFill>
                  <a:schemeClr val="tx1"/>
                </a:solidFill>
              </a:rPr>
              <a:t>LESSON 16: Concerning Offenses, </a:t>
            </a:r>
            <a:br>
              <a:rPr lang="en-US" sz="4400" dirty="0">
                <a:solidFill>
                  <a:schemeClr val="tx1"/>
                </a:solidFill>
              </a:rPr>
            </a:br>
            <a:r>
              <a:rPr lang="en-US" sz="4400" dirty="0">
                <a:solidFill>
                  <a:schemeClr val="tx1"/>
                </a:solidFill>
              </a:rPr>
              <a:t>Faith, and Service</a:t>
            </a:r>
          </a:p>
        </p:txBody>
      </p:sp>
      <p:sp>
        <p:nvSpPr>
          <p:cNvPr id="3" name="Subtitle 2"/>
          <p:cNvSpPr>
            <a:spLocks noGrp="1"/>
          </p:cNvSpPr>
          <p:nvPr>
            <p:ph type="subTitle" idx="1"/>
          </p:nvPr>
        </p:nvSpPr>
        <p:spPr>
          <a:xfrm>
            <a:off x="1657349" y="2729985"/>
            <a:ext cx="6858000" cy="1718419"/>
          </a:xfrm>
        </p:spPr>
        <p:txBody>
          <a:bodyPr>
            <a:spAutoFit/>
          </a:bodyPr>
          <a:lstStyle/>
          <a:p>
            <a:r>
              <a:rPr lang="en-US" sz="7000" dirty="0">
                <a:solidFill>
                  <a:schemeClr val="tx1"/>
                </a:solidFill>
              </a:rPr>
              <a:t>Luke 17:1-10</a:t>
            </a:r>
          </a:p>
          <a:p>
            <a:r>
              <a:rPr lang="en-US" sz="4000" dirty="0">
                <a:solidFill>
                  <a:schemeClr val="tx1"/>
                </a:solidFill>
              </a:rPr>
              <a:t>October 27, 2021</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a:defRPr/>
            </a:pPr>
            <a:fld id="{5951F227-E1D8-443B-A186-C40DF9C0D22F}" type="slidenum">
              <a:rPr lang="en-US" sz="1200">
                <a:solidFill>
                  <a:prstClr val="white">
                    <a:shade val="50000"/>
                  </a:prstClr>
                </a:solidFill>
                <a:latin typeface="Book Antiqua"/>
              </a:rPr>
              <a:pPr>
                <a:defRPr/>
              </a:pPr>
              <a:t>1</a:t>
            </a:fld>
            <a:endParaRPr lang="en-US" sz="1200">
              <a:solidFill>
                <a:prstClr val="white">
                  <a:shade val="50000"/>
                </a:prstClr>
              </a:solidFill>
              <a:latin typeface="Book Antiqua"/>
            </a:endParaRPr>
          </a:p>
        </p:txBody>
      </p:sp>
    </p:spTree>
    <p:extLst>
      <p:ext uri="{BB962C8B-B14F-4D97-AF65-F5344CB8AC3E}">
        <p14:creationId xmlns:p14="http://schemas.microsoft.com/office/powerpoint/2010/main" val="1334653151"/>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50016" y="993174"/>
            <a:ext cx="8478981" cy="3510705"/>
          </a:xfrm>
        </p:spPr>
        <p:txBody>
          <a:bodyPr>
            <a:spAutoFit/>
          </a:bodyPr>
          <a:lstStyle/>
          <a:p>
            <a:pPr marL="0" indent="0">
              <a:buNone/>
            </a:pPr>
            <a:r>
              <a:rPr lang="en-US" sz="3600" b="1" i="1" dirty="0">
                <a:solidFill>
                  <a:schemeClr val="tx1"/>
                </a:solidFill>
              </a:rPr>
              <a:t>“Rebuke him …”</a:t>
            </a:r>
          </a:p>
          <a:p>
            <a:r>
              <a:rPr lang="en-US" sz="3600" b="1" i="1" dirty="0">
                <a:solidFill>
                  <a:schemeClr val="tx1"/>
                </a:solidFill>
              </a:rPr>
              <a:t> </a:t>
            </a:r>
            <a:r>
              <a:rPr lang="en-US" sz="3600" dirty="0">
                <a:solidFill>
                  <a:schemeClr val="tx1"/>
                </a:solidFill>
              </a:rPr>
              <a:t>Reprove him.</a:t>
            </a:r>
          </a:p>
          <a:p>
            <a:pPr lvl="1"/>
            <a:r>
              <a:rPr lang="en-US" sz="3200" dirty="0">
                <a:solidFill>
                  <a:schemeClr val="tx1"/>
                </a:solidFill>
              </a:rPr>
              <a:t> Go and tell him his fault, and seek an explanation. cf. Matthew 18:15ff</a:t>
            </a:r>
          </a:p>
          <a:p>
            <a:pPr lvl="1"/>
            <a:r>
              <a:rPr lang="en-US" sz="3200" dirty="0">
                <a:solidFill>
                  <a:schemeClr val="tx1"/>
                </a:solidFill>
              </a:rPr>
              <a:t>Acquaint him with what has been the effect of his conduct, that he may acknowledge his error and repent.</a:t>
            </a:r>
          </a:p>
        </p:txBody>
      </p:sp>
      <p:sp>
        <p:nvSpPr>
          <p:cNvPr id="4" name="Slide Number Placeholder 3"/>
          <p:cNvSpPr>
            <a:spLocks noGrp="1"/>
          </p:cNvSpPr>
          <p:nvPr>
            <p:ph type="sldNum" sz="quarter" idx="12"/>
          </p:nvPr>
        </p:nvSpPr>
        <p:spPr/>
        <p:txBody>
          <a:bodyPr/>
          <a:lstStyle/>
          <a:p>
            <a:pPr>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a:defRPr/>
              </a:pPr>
              <a:t>10</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extLst>
      <p:ext uri="{BB962C8B-B14F-4D97-AF65-F5344CB8AC3E}">
        <p14:creationId xmlns:p14="http://schemas.microsoft.com/office/powerpoint/2010/main" val="2688183515"/>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08760" y="938326"/>
            <a:ext cx="8538359" cy="5483039"/>
          </a:xfrm>
        </p:spPr>
        <p:txBody>
          <a:bodyPr>
            <a:spAutoFit/>
          </a:bodyPr>
          <a:lstStyle/>
          <a:p>
            <a:pPr marL="0" indent="0">
              <a:buNone/>
            </a:pPr>
            <a:r>
              <a:rPr lang="en-US" sz="3900" b="1" i="1" dirty="0">
                <a:solidFill>
                  <a:schemeClr val="tx1"/>
                </a:solidFill>
              </a:rPr>
              <a:t>“If he repent …”</a:t>
            </a:r>
            <a:endParaRPr lang="en-US" sz="3900" i="1" dirty="0">
              <a:solidFill>
                <a:schemeClr val="tx1"/>
              </a:solidFill>
              <a:latin typeface="Tahoma" pitchFamily="34" charset="0"/>
              <a:cs typeface="Times New Roman" pitchFamily="18" charset="0"/>
            </a:endParaRPr>
          </a:p>
          <a:p>
            <a:r>
              <a:rPr lang="en-US" sz="3600" i="1" dirty="0">
                <a:solidFill>
                  <a:schemeClr val="tx1"/>
                </a:solidFill>
                <a:latin typeface="Corbel" panose="020B0503020204020204" pitchFamily="34" charset="0"/>
                <a:cs typeface="Times New Roman" pitchFamily="18" charset="0"/>
              </a:rPr>
              <a:t>metanoia</a:t>
            </a:r>
            <a:r>
              <a:rPr lang="en-US" sz="3600" dirty="0">
                <a:solidFill>
                  <a:schemeClr val="tx1"/>
                </a:solidFill>
                <a:latin typeface="Corbel" panose="020B0503020204020204" pitchFamily="34" charset="0"/>
                <a:cs typeface="Times New Roman" pitchFamily="18" charset="0"/>
              </a:rPr>
              <a:t> – “a change of mind for the better, heartily to AMEND with abhorrence of one’s past sins.”</a:t>
            </a:r>
            <a:r>
              <a:rPr lang="en-US" sz="2000" dirty="0">
                <a:solidFill>
                  <a:schemeClr val="tx1"/>
                </a:solidFill>
                <a:latin typeface="Corbel" panose="020B0503020204020204" pitchFamily="34" charset="0"/>
                <a:cs typeface="Times New Roman" pitchFamily="18" charset="0"/>
              </a:rPr>
              <a:t> (</a:t>
            </a:r>
            <a:r>
              <a:rPr lang="en-US" sz="2000" u="sng" dirty="0">
                <a:solidFill>
                  <a:schemeClr val="tx1"/>
                </a:solidFill>
                <a:latin typeface="Corbel" panose="020B0503020204020204" pitchFamily="34" charset="0"/>
                <a:cs typeface="Times New Roman" pitchFamily="18" charset="0"/>
              </a:rPr>
              <a:t>Thayer</a:t>
            </a:r>
            <a:r>
              <a:rPr lang="en-US" sz="2000" dirty="0">
                <a:solidFill>
                  <a:schemeClr val="tx1"/>
                </a:solidFill>
                <a:latin typeface="Corbel" panose="020B0503020204020204" pitchFamily="34" charset="0"/>
                <a:cs typeface="Times New Roman" pitchFamily="18" charset="0"/>
              </a:rPr>
              <a:t>, page 405)</a:t>
            </a:r>
          </a:p>
          <a:p>
            <a:r>
              <a:rPr lang="en-US" sz="3600" dirty="0">
                <a:solidFill>
                  <a:schemeClr val="tx1"/>
                </a:solidFill>
                <a:latin typeface="Corbel" panose="020B0503020204020204" pitchFamily="34" charset="0"/>
                <a:cs typeface="Arial" pitchFamily="34" charset="0"/>
              </a:rPr>
              <a:t>“This change of mind involves BOTH a turning from sin and a turning to God.”</a:t>
            </a:r>
            <a:br>
              <a:rPr lang="en-US" sz="3600" dirty="0">
                <a:solidFill>
                  <a:schemeClr val="tx1"/>
                </a:solidFill>
                <a:latin typeface="Corbel" panose="020B0503020204020204" pitchFamily="34" charset="0"/>
                <a:cs typeface="Arial" pitchFamily="34" charset="0"/>
              </a:rPr>
            </a:br>
            <a:r>
              <a:rPr lang="en-US" sz="2000" dirty="0">
                <a:solidFill>
                  <a:schemeClr val="tx1"/>
                </a:solidFill>
                <a:latin typeface="Corbel" panose="020B0503020204020204" pitchFamily="34" charset="0"/>
                <a:cs typeface="Arial" pitchFamily="34" charset="0"/>
              </a:rPr>
              <a:t>(W.E. Vine, Volume 3, page 281)</a:t>
            </a:r>
          </a:p>
          <a:p>
            <a:r>
              <a:rPr lang="en-US" sz="3600" dirty="0">
                <a:solidFill>
                  <a:schemeClr val="tx1"/>
                </a:solidFill>
                <a:latin typeface="Corbel" panose="020B0503020204020204" pitchFamily="34" charset="0"/>
                <a:cs typeface="Arial" pitchFamily="34" charset="0"/>
              </a:rPr>
              <a:t>“John did not call on people to be sorry, but to change their mental attitudes AND CONDUCT.”</a:t>
            </a:r>
            <a:br>
              <a:rPr lang="en-US" sz="3600" dirty="0">
                <a:solidFill>
                  <a:schemeClr val="tx1"/>
                </a:solidFill>
                <a:latin typeface="Corbel" panose="020B0503020204020204" pitchFamily="34" charset="0"/>
                <a:cs typeface="Arial" pitchFamily="34" charset="0"/>
              </a:rPr>
            </a:br>
            <a:r>
              <a:rPr lang="en-US" sz="2000" dirty="0">
                <a:solidFill>
                  <a:schemeClr val="tx1"/>
                </a:solidFill>
                <a:latin typeface="Corbel" panose="020B0503020204020204" pitchFamily="34" charset="0"/>
                <a:cs typeface="Arial" pitchFamily="34" charset="0"/>
              </a:rPr>
              <a:t>(A.T. Robertson, </a:t>
            </a:r>
            <a:r>
              <a:rPr lang="en-US" sz="2000" u="sng" dirty="0">
                <a:solidFill>
                  <a:schemeClr val="tx1"/>
                </a:solidFill>
                <a:latin typeface="Corbel" panose="020B0503020204020204" pitchFamily="34" charset="0"/>
                <a:cs typeface="Arial" pitchFamily="34" charset="0"/>
              </a:rPr>
              <a:t>Word Pictures</a:t>
            </a:r>
            <a:r>
              <a:rPr lang="en-US" sz="2000" dirty="0">
                <a:solidFill>
                  <a:schemeClr val="tx1"/>
                </a:solidFill>
                <a:latin typeface="Corbel" panose="020B0503020204020204" pitchFamily="34" charset="0"/>
                <a:cs typeface="Arial" pitchFamily="34" charset="0"/>
              </a:rPr>
              <a:t>, Volume 1, page 24)</a:t>
            </a:r>
          </a:p>
        </p:txBody>
      </p:sp>
      <p:sp>
        <p:nvSpPr>
          <p:cNvPr id="4" name="Slide Number Placeholder 3"/>
          <p:cNvSpPr>
            <a:spLocks noGrp="1"/>
          </p:cNvSpPr>
          <p:nvPr>
            <p:ph type="sldNum" sz="quarter" idx="12"/>
          </p:nvPr>
        </p:nvSpPr>
        <p:spPr/>
        <p:txBody>
          <a:bodyPr/>
          <a:lstStyle/>
          <a:p>
            <a:pPr>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a:defRPr/>
              </a:pPr>
              <a:t>11</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extLst>
      <p:ext uri="{BB962C8B-B14F-4D97-AF65-F5344CB8AC3E}">
        <p14:creationId xmlns:p14="http://schemas.microsoft.com/office/powerpoint/2010/main" val="4275866065"/>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249384" y="1690690"/>
            <a:ext cx="8692737" cy="4286302"/>
          </a:xfrm>
        </p:spPr>
        <p:txBody>
          <a:bodyPr>
            <a:spAutoFit/>
          </a:bodyPr>
          <a:lstStyle/>
          <a:p>
            <a:pPr marL="137160" indent="0">
              <a:buNone/>
            </a:pPr>
            <a:r>
              <a:rPr lang="en-US" sz="3200" dirty="0">
                <a:solidFill>
                  <a:schemeClr val="tx1"/>
                </a:solidFill>
              </a:rPr>
              <a:t>Luke 17:1, </a:t>
            </a:r>
            <a:r>
              <a:rPr lang="en-US" sz="3200" i="1" dirty="0">
                <a:solidFill>
                  <a:schemeClr val="tx1"/>
                </a:solidFill>
              </a:rPr>
              <a:t>”And he said unto his disciples, It is impossible but that occasions of </a:t>
            </a:r>
            <a:r>
              <a:rPr lang="en-US" sz="3200" i="1" u="sng" dirty="0">
                <a:solidFill>
                  <a:schemeClr val="tx1"/>
                </a:solidFill>
              </a:rPr>
              <a:t>stumbling</a:t>
            </a:r>
            <a:r>
              <a:rPr lang="en-US" sz="3200" i="1" dirty="0">
                <a:solidFill>
                  <a:schemeClr val="tx1"/>
                </a:solidFill>
              </a:rPr>
              <a:t> should come; but woe unto him, through whom they come!” </a:t>
            </a:r>
            <a:r>
              <a:rPr lang="en-US" sz="3200" dirty="0">
                <a:solidFill>
                  <a:schemeClr val="tx1"/>
                </a:solidFill>
              </a:rPr>
              <a:t>cf. Matthew 18:5-7</a:t>
            </a:r>
          </a:p>
          <a:p>
            <a:pPr marL="137160" indent="0">
              <a:buNone/>
            </a:pPr>
            <a:endParaRPr lang="en-US" sz="3200" i="1" dirty="0">
              <a:solidFill>
                <a:schemeClr val="tx1"/>
              </a:solidFill>
            </a:endParaRPr>
          </a:p>
          <a:p>
            <a:r>
              <a:rPr lang="en-US" sz="3200" i="1" dirty="0" err="1">
                <a:solidFill>
                  <a:schemeClr val="tx1"/>
                </a:solidFill>
              </a:rPr>
              <a:t>skandalon</a:t>
            </a:r>
            <a:r>
              <a:rPr lang="en-US" sz="3200" dirty="0">
                <a:solidFill>
                  <a:schemeClr val="tx1"/>
                </a:solidFill>
              </a:rPr>
              <a:t> (</a:t>
            </a:r>
            <a:r>
              <a:rPr lang="en-US" sz="3200" dirty="0" err="1">
                <a:solidFill>
                  <a:schemeClr val="tx1"/>
                </a:solidFill>
              </a:rPr>
              <a:t>skan</a:t>
            </a:r>
            <a:r>
              <a:rPr lang="en-US" sz="3200" dirty="0">
                <a:solidFill>
                  <a:schemeClr val="tx1"/>
                </a:solidFill>
              </a:rPr>
              <a:t>'-dal-on) (“scandal”); probably from a derivative of NT:2578; a trap-stick (bent sapling), i.e. snare (figuratively, cause of displeasure or sin): </a:t>
            </a:r>
            <a:r>
              <a:rPr lang="en-US" dirty="0">
                <a:solidFill>
                  <a:schemeClr val="tx1"/>
                </a:solidFill>
              </a:rPr>
              <a:t>(Strong)</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pPr>
              <a:defRPr/>
            </a:pPr>
            <a:fld id="{5951F227-E1D8-443B-A186-C40DF9C0D22F}"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a:defRPr/>
              </a:pPr>
              <a:t>2</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extLst>
      <p:ext uri="{BB962C8B-B14F-4D97-AF65-F5344CB8AC3E}">
        <p14:creationId xmlns:p14="http://schemas.microsoft.com/office/powerpoint/2010/main" val="3861664650"/>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249384" y="1690690"/>
            <a:ext cx="8692737" cy="4942892"/>
          </a:xfrm>
        </p:spPr>
        <p:txBody>
          <a:bodyPr>
            <a:spAutoFit/>
          </a:bodyPr>
          <a:lstStyle/>
          <a:p>
            <a:pPr marL="137160" indent="0">
              <a:buNone/>
            </a:pPr>
            <a:r>
              <a:rPr lang="en-US" sz="3200" dirty="0">
                <a:solidFill>
                  <a:schemeClr val="tx1"/>
                </a:solidFill>
              </a:rPr>
              <a:t>Luke 17:1, </a:t>
            </a:r>
            <a:r>
              <a:rPr lang="en-US" sz="3200" i="1" dirty="0">
                <a:solidFill>
                  <a:schemeClr val="tx1"/>
                </a:solidFill>
              </a:rPr>
              <a:t>”And he said unto his disciples, It is impossible but that occasions of </a:t>
            </a:r>
            <a:r>
              <a:rPr lang="en-US" sz="3200" i="1" u="sng" dirty="0">
                <a:solidFill>
                  <a:schemeClr val="tx1"/>
                </a:solidFill>
              </a:rPr>
              <a:t>stumbling</a:t>
            </a:r>
            <a:r>
              <a:rPr lang="en-US" sz="3200" i="1" dirty="0">
                <a:solidFill>
                  <a:schemeClr val="tx1"/>
                </a:solidFill>
              </a:rPr>
              <a:t> should come; but woe unto him, through whom they come!”</a:t>
            </a:r>
            <a:r>
              <a:rPr lang="en-US" sz="3200" dirty="0">
                <a:solidFill>
                  <a:schemeClr val="tx1"/>
                </a:solidFill>
              </a:rPr>
              <a:t> cf. Matthew 18:5-7</a:t>
            </a:r>
          </a:p>
          <a:p>
            <a:pPr marL="137160" indent="0">
              <a:buNone/>
            </a:pPr>
            <a:endParaRPr lang="en-US" i="1" dirty="0">
              <a:solidFill>
                <a:schemeClr val="tx1"/>
              </a:solidFill>
            </a:endParaRPr>
          </a:p>
          <a:p>
            <a:r>
              <a:rPr lang="en-US" sz="3200" b="1" dirty="0">
                <a:solidFill>
                  <a:schemeClr val="tx1"/>
                </a:solidFill>
              </a:rPr>
              <a:t>The World Is Filled With Occasions of Stumbling.</a:t>
            </a:r>
          </a:p>
          <a:p>
            <a:r>
              <a:rPr lang="en-US" sz="2800" dirty="0">
                <a:solidFill>
                  <a:schemeClr val="tx1"/>
                </a:solidFill>
              </a:rPr>
              <a:t>An immature Christian must be aware that occasions of stumbling come in many forms: False doctrines, Loose morals, Older Christians who are weak or indifferent, Peer pressure from people of the world.</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pPr>
              <a:defRPr/>
            </a:pPr>
            <a:fld id="{5951F227-E1D8-443B-A186-C40DF9C0D22F}"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a:defRPr/>
              </a:pPr>
              <a:t>3</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extLst>
      <p:ext uri="{BB962C8B-B14F-4D97-AF65-F5344CB8AC3E}">
        <p14:creationId xmlns:p14="http://schemas.microsoft.com/office/powerpoint/2010/main" val="993684158"/>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249384" y="1690690"/>
            <a:ext cx="8692737" cy="3992888"/>
          </a:xfrm>
        </p:spPr>
        <p:txBody>
          <a:bodyPr>
            <a:spAutoFit/>
          </a:bodyPr>
          <a:lstStyle/>
          <a:p>
            <a:r>
              <a:rPr lang="en-US" sz="3200" b="1" u="sng" dirty="0">
                <a:solidFill>
                  <a:schemeClr val="tx1"/>
                </a:solidFill>
              </a:rPr>
              <a:t>Responsibility for Sin</a:t>
            </a:r>
          </a:p>
          <a:p>
            <a:pPr marL="0" indent="0">
              <a:buNone/>
            </a:pPr>
            <a:endParaRPr lang="en-US" dirty="0">
              <a:solidFill>
                <a:schemeClr val="tx1"/>
              </a:solidFill>
            </a:endParaRPr>
          </a:p>
          <a:p>
            <a:r>
              <a:rPr lang="en-US" sz="2800" dirty="0">
                <a:solidFill>
                  <a:schemeClr val="tx1"/>
                </a:solidFill>
              </a:rPr>
              <a:t>The fact that one can become an occasion for another person falling into sin does not excuse that person from the guilt of his sin.</a:t>
            </a:r>
          </a:p>
          <a:p>
            <a:r>
              <a:rPr lang="en-US" sz="2800" dirty="0">
                <a:solidFill>
                  <a:schemeClr val="tx1"/>
                </a:solidFill>
              </a:rPr>
              <a:t>Should I become an occasion for another person stumbling, he still would be accountable for his sin.</a:t>
            </a:r>
          </a:p>
          <a:p>
            <a:r>
              <a:rPr lang="en-US" sz="2800" dirty="0">
                <a:solidFill>
                  <a:schemeClr val="tx1"/>
                </a:solidFill>
              </a:rPr>
              <a:t>However, I would be held accountable for my sin – my sin of causing him to stumble.</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pPr>
              <a:defRPr/>
            </a:pPr>
            <a:fld id="{5951F227-E1D8-443B-A186-C40DF9C0D22F}"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a:defRPr/>
              </a:pPr>
              <a:t>4</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extLst>
      <p:ext uri="{BB962C8B-B14F-4D97-AF65-F5344CB8AC3E}">
        <p14:creationId xmlns:p14="http://schemas.microsoft.com/office/powerpoint/2010/main" val="3479031915"/>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486888" y="1703074"/>
            <a:ext cx="8336478" cy="5117298"/>
          </a:xfrm>
        </p:spPr>
        <p:txBody>
          <a:bodyPr>
            <a:spAutoFit/>
          </a:bodyPr>
          <a:lstStyle/>
          <a:p>
            <a:pPr marL="137160" indent="0">
              <a:buNone/>
            </a:pPr>
            <a:r>
              <a:rPr lang="en-US" sz="3200" dirty="0">
                <a:solidFill>
                  <a:schemeClr val="tx1"/>
                </a:solidFill>
              </a:rPr>
              <a:t>Luke 17:2, </a:t>
            </a:r>
            <a:r>
              <a:rPr lang="en-US" sz="3200" i="1" dirty="0">
                <a:solidFill>
                  <a:schemeClr val="tx1"/>
                </a:solidFill>
              </a:rPr>
              <a:t>“It were well for him if a millstone were hanged about his neck, and he were thrown into the sea, rather than that he should </a:t>
            </a:r>
            <a:r>
              <a:rPr lang="en-US" sz="3200" i="1" u="sng" dirty="0">
                <a:solidFill>
                  <a:schemeClr val="tx1"/>
                </a:solidFill>
              </a:rPr>
              <a:t>cause one of these little ones</a:t>
            </a:r>
            <a:r>
              <a:rPr lang="en-US" sz="3200" i="1" dirty="0">
                <a:solidFill>
                  <a:schemeClr val="tx1"/>
                </a:solidFill>
              </a:rPr>
              <a:t> to stumble.”</a:t>
            </a:r>
          </a:p>
          <a:p>
            <a:pPr marL="137160" indent="0">
              <a:buNone/>
            </a:pPr>
            <a:endParaRPr lang="en-US" sz="2800" i="1" dirty="0">
              <a:solidFill>
                <a:schemeClr val="tx1"/>
              </a:solidFill>
            </a:endParaRPr>
          </a:p>
          <a:p>
            <a:r>
              <a:rPr lang="en-US" sz="3200" dirty="0">
                <a:solidFill>
                  <a:schemeClr val="tx1"/>
                </a:solidFill>
              </a:rPr>
              <a:t>A church is privileged to have newborn Christians. They are babes in Christ (1 Peter 2:2) who are weak and need to grow spiritually (Ephesians 4:14). Watching them grow is encouraging to other Christians</a:t>
            </a:r>
            <a:br>
              <a:rPr lang="en-US" sz="3200" dirty="0">
                <a:solidFill>
                  <a:schemeClr val="tx1"/>
                </a:solidFill>
              </a:rPr>
            </a:br>
            <a:r>
              <a:rPr lang="en-US" sz="3200" dirty="0">
                <a:solidFill>
                  <a:schemeClr val="tx1"/>
                </a:solidFill>
              </a:rPr>
              <a:t>(1 Timothy 4:12).</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pPr>
              <a:defRPr/>
            </a:pPr>
            <a:fld id="{5951F227-E1D8-443B-A186-C40DF9C0D22F}"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a:defRPr/>
              </a:pPr>
              <a:t>5</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
        <p:nvSpPr>
          <p:cNvPr id="5" name="Speech Bubble: Rectangle with Corners Rounded 4">
            <a:extLst>
              <a:ext uri="{FF2B5EF4-FFF2-40B4-BE49-F238E27FC236}">
                <a16:creationId xmlns:a16="http://schemas.microsoft.com/office/drawing/2014/main" id="{634693EB-4A71-4A8D-AB75-FB4AEB37A161}"/>
              </a:ext>
            </a:extLst>
          </p:cNvPr>
          <p:cNvSpPr/>
          <p:nvPr/>
        </p:nvSpPr>
        <p:spPr>
          <a:xfrm>
            <a:off x="5783284" y="1007371"/>
            <a:ext cx="2173184" cy="408623"/>
          </a:xfrm>
          <a:prstGeom prst="wedgeRoundRectCallout">
            <a:avLst>
              <a:gd name="adj1" fmla="val -19419"/>
              <a:gd name="adj2" fmla="val 144267"/>
              <a:gd name="adj3" fmla="val 16667"/>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defRPr/>
            </a:pPr>
            <a:r>
              <a:rPr lang="en-US" dirty="0">
                <a:solidFill>
                  <a:schemeClr val="tx1"/>
                </a:solidFill>
                <a:latin typeface="Corbel" panose="020B0503020204020204"/>
              </a:rPr>
              <a:t>Matthew 18:8-9</a:t>
            </a:r>
          </a:p>
        </p:txBody>
      </p:sp>
    </p:spTree>
    <p:extLst>
      <p:ext uri="{BB962C8B-B14F-4D97-AF65-F5344CB8AC3E}">
        <p14:creationId xmlns:p14="http://schemas.microsoft.com/office/powerpoint/2010/main" val="1389645963"/>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486888" y="1787916"/>
            <a:ext cx="8336478" cy="5016758"/>
          </a:xfrm>
        </p:spPr>
        <p:txBody>
          <a:bodyPr>
            <a:spAutoFit/>
          </a:bodyPr>
          <a:lstStyle/>
          <a:p>
            <a:pPr marL="137160" indent="0">
              <a:lnSpc>
                <a:spcPct val="100000"/>
              </a:lnSpc>
              <a:buNone/>
            </a:pPr>
            <a:r>
              <a:rPr lang="en-US" sz="2800" b="1" u="sng" dirty="0">
                <a:solidFill>
                  <a:schemeClr val="tx1"/>
                </a:solidFill>
              </a:rPr>
              <a:t>Things Which Cause People to Stumble</a:t>
            </a:r>
            <a:r>
              <a:rPr lang="en-US" sz="2800" b="1" dirty="0">
                <a:solidFill>
                  <a:schemeClr val="tx1"/>
                </a:solidFill>
              </a:rPr>
              <a:t>:</a:t>
            </a:r>
          </a:p>
          <a:p>
            <a:pPr marL="461963" indent="-325438">
              <a:lnSpc>
                <a:spcPct val="100000"/>
              </a:lnSpc>
              <a:buAutoNum type="arabicPeriod"/>
            </a:pPr>
            <a:r>
              <a:rPr lang="en-US" sz="2800" b="1" dirty="0">
                <a:solidFill>
                  <a:schemeClr val="tx1"/>
                </a:solidFill>
              </a:rPr>
              <a:t>Evil companions. </a:t>
            </a:r>
            <a:r>
              <a:rPr lang="en-US" sz="2800" dirty="0">
                <a:solidFill>
                  <a:schemeClr val="tx1"/>
                </a:solidFill>
              </a:rPr>
              <a:t>The wicked are not content to be involved in sin; they must pull someone down with them. (Proverbs 4:16; cf. 1:10ff)</a:t>
            </a:r>
          </a:p>
          <a:p>
            <a:pPr marL="137160" indent="0">
              <a:lnSpc>
                <a:spcPct val="100000"/>
              </a:lnSpc>
              <a:buNone/>
            </a:pPr>
            <a:r>
              <a:rPr lang="en-US" sz="2800" b="1" dirty="0">
                <a:solidFill>
                  <a:schemeClr val="tx1"/>
                </a:solidFill>
              </a:rPr>
              <a:t>2. Indifferent church members. </a:t>
            </a:r>
            <a:r>
              <a:rPr lang="en-US" sz="2800" dirty="0">
                <a:solidFill>
                  <a:schemeClr val="tx1"/>
                </a:solidFill>
              </a:rPr>
              <a:t>(Revelation 3:14-15)</a:t>
            </a:r>
          </a:p>
          <a:p>
            <a:pPr marL="137160" indent="0">
              <a:lnSpc>
                <a:spcPct val="100000"/>
              </a:lnSpc>
              <a:buNone/>
            </a:pPr>
            <a:r>
              <a:rPr lang="en-US" sz="2800" b="1" dirty="0">
                <a:solidFill>
                  <a:schemeClr val="tx1"/>
                </a:solidFill>
              </a:rPr>
              <a:t>3. Church squabbles. </a:t>
            </a:r>
            <a:r>
              <a:rPr lang="en-US" sz="2800" dirty="0">
                <a:solidFill>
                  <a:schemeClr val="tx1"/>
                </a:solidFill>
              </a:rPr>
              <a:t>(Galatians 5:15)</a:t>
            </a:r>
          </a:p>
          <a:p>
            <a:pPr marL="519113" indent="-382588">
              <a:lnSpc>
                <a:spcPct val="100000"/>
              </a:lnSpc>
              <a:buNone/>
            </a:pPr>
            <a:r>
              <a:rPr lang="en-US" sz="2800" b="1" dirty="0">
                <a:solidFill>
                  <a:schemeClr val="tx1"/>
                </a:solidFill>
              </a:rPr>
              <a:t>4. False doctrine</a:t>
            </a:r>
            <a:r>
              <a:rPr lang="en-US" sz="2800" dirty="0">
                <a:solidFill>
                  <a:schemeClr val="tx1"/>
                </a:solidFill>
              </a:rPr>
              <a:t>. (Ephesians 4:15; 2 Timothy 2:16ff; Titus 3:10ff; Romans 16:17-18)</a:t>
            </a:r>
          </a:p>
          <a:p>
            <a:pPr marL="137160" indent="0">
              <a:lnSpc>
                <a:spcPct val="100000"/>
              </a:lnSpc>
              <a:buNone/>
            </a:pPr>
            <a:r>
              <a:rPr lang="en-US" sz="2800" b="1" dirty="0">
                <a:solidFill>
                  <a:schemeClr val="tx1"/>
                </a:solidFill>
              </a:rPr>
              <a:t>5. Hypocrites in the church. </a:t>
            </a:r>
            <a:r>
              <a:rPr lang="en-US" sz="2800" dirty="0">
                <a:solidFill>
                  <a:schemeClr val="tx1"/>
                </a:solidFill>
              </a:rPr>
              <a:t>(Matthew 6:23)</a:t>
            </a:r>
          </a:p>
          <a:p>
            <a:pPr marL="137160" indent="0">
              <a:lnSpc>
                <a:spcPct val="100000"/>
              </a:lnSpc>
              <a:buNone/>
            </a:pPr>
            <a:r>
              <a:rPr lang="en-US" sz="2800" b="1" dirty="0">
                <a:solidFill>
                  <a:schemeClr val="tx1"/>
                </a:solidFill>
              </a:rPr>
              <a:t>6. Weak Christians. </a:t>
            </a:r>
            <a:r>
              <a:rPr lang="en-US" sz="2800" dirty="0">
                <a:solidFill>
                  <a:schemeClr val="tx1"/>
                </a:solidFill>
              </a:rPr>
              <a:t>(Galatians 2:11-14)</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pPr>
              <a:defRPr/>
            </a:pPr>
            <a:fld id="{5951F227-E1D8-443B-A186-C40DF9C0D22F}"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a:defRPr/>
              </a:pPr>
              <a:t>6</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extLst>
      <p:ext uri="{BB962C8B-B14F-4D97-AF65-F5344CB8AC3E}">
        <p14:creationId xmlns:p14="http://schemas.microsoft.com/office/powerpoint/2010/main" val="451756815"/>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3B50-41A6-4DA9-A865-38675A2D1042}"/>
              </a:ext>
            </a:extLst>
          </p:cNvPr>
          <p:cNvSpPr>
            <a:spLocks noGrp="1"/>
          </p:cNvSpPr>
          <p:nvPr>
            <p:ph type="title"/>
          </p:nvPr>
        </p:nvSpPr>
        <p:spPr/>
        <p:txBody>
          <a:bodyPr>
            <a:spAutoFit/>
          </a:bodyPr>
          <a:lstStyle/>
          <a:p>
            <a:r>
              <a:rPr lang="en-US" cap="none" dirty="0">
                <a:solidFill>
                  <a:schemeClr val="tx1"/>
                </a:solidFill>
              </a:rPr>
              <a:t>Concerning Offenses</a:t>
            </a:r>
            <a:br>
              <a:rPr lang="en-US" cap="none" dirty="0">
                <a:solidFill>
                  <a:schemeClr val="tx1"/>
                </a:solidFill>
              </a:rPr>
            </a:br>
            <a:r>
              <a:rPr lang="en-US" cap="none" dirty="0">
                <a:solidFill>
                  <a:schemeClr val="tx1"/>
                </a:solidFill>
              </a:rPr>
              <a:t>Luke 17:1-4</a:t>
            </a:r>
            <a:endParaRPr lang="en-US" dirty="0">
              <a:solidFill>
                <a:schemeClr val="tx1"/>
              </a:solidFill>
            </a:endParaRPr>
          </a:p>
        </p:txBody>
      </p:sp>
      <p:sp>
        <p:nvSpPr>
          <p:cNvPr id="3" name="Content Placeholder 2">
            <a:extLst>
              <a:ext uri="{FF2B5EF4-FFF2-40B4-BE49-F238E27FC236}">
                <a16:creationId xmlns:a16="http://schemas.microsoft.com/office/drawing/2014/main" id="{F50EBE8B-A069-4187-A829-FB297CCA1AF7}"/>
              </a:ext>
            </a:extLst>
          </p:cNvPr>
          <p:cNvSpPr>
            <a:spLocks noGrp="1"/>
          </p:cNvSpPr>
          <p:nvPr>
            <p:ph idx="1"/>
          </p:nvPr>
        </p:nvSpPr>
        <p:spPr>
          <a:xfrm>
            <a:off x="131977" y="1640461"/>
            <a:ext cx="8870623" cy="5170646"/>
          </a:xfrm>
        </p:spPr>
        <p:txBody>
          <a:bodyPr wrap="square">
            <a:spAutoFit/>
          </a:bodyPr>
          <a:lstStyle/>
          <a:p>
            <a:pPr marL="137160" indent="0">
              <a:lnSpc>
                <a:spcPct val="100000"/>
              </a:lnSpc>
              <a:spcBef>
                <a:spcPts val="0"/>
              </a:spcBef>
              <a:buNone/>
            </a:pPr>
            <a:r>
              <a:rPr lang="en-US" sz="3300" dirty="0">
                <a:solidFill>
                  <a:schemeClr val="tx1"/>
                </a:solidFill>
              </a:rPr>
              <a:t>Luke 17:3-4, </a:t>
            </a:r>
            <a:r>
              <a:rPr lang="en-US" sz="3300" i="1" dirty="0">
                <a:solidFill>
                  <a:schemeClr val="tx1"/>
                </a:solidFill>
              </a:rPr>
              <a:t>“Take heed to yourselves: if thy brother sin, rebuke him; and if he repent, forgive him. And if he sin against thee seven times in the day, and seven times turn again to thee, saying, I repent; thou shalt forgive him.”</a:t>
            </a:r>
          </a:p>
          <a:p>
            <a:pPr marL="137160" indent="0">
              <a:lnSpc>
                <a:spcPct val="100000"/>
              </a:lnSpc>
              <a:spcBef>
                <a:spcPts val="0"/>
              </a:spcBef>
              <a:buNone/>
            </a:pPr>
            <a:endParaRPr lang="en-US" sz="3300" i="1" dirty="0">
              <a:solidFill>
                <a:schemeClr val="tx1"/>
              </a:solidFill>
            </a:endParaRPr>
          </a:p>
          <a:p>
            <a:pPr>
              <a:lnSpc>
                <a:spcPct val="100000"/>
              </a:lnSpc>
              <a:spcBef>
                <a:spcPts val="0"/>
              </a:spcBef>
            </a:pPr>
            <a:r>
              <a:rPr lang="en-US" sz="3300" b="1" i="1" dirty="0">
                <a:solidFill>
                  <a:schemeClr val="tx1"/>
                </a:solidFill>
              </a:rPr>
              <a:t>“If thy brother sin …”</a:t>
            </a:r>
          </a:p>
          <a:p>
            <a:pPr>
              <a:lnSpc>
                <a:spcPct val="100000"/>
              </a:lnSpc>
              <a:spcBef>
                <a:spcPts val="0"/>
              </a:spcBef>
            </a:pPr>
            <a:r>
              <a:rPr lang="en-US" sz="3300" b="1" i="1" dirty="0">
                <a:solidFill>
                  <a:schemeClr val="tx1"/>
                </a:solidFill>
              </a:rPr>
              <a:t>“Rebuke him …”</a:t>
            </a:r>
          </a:p>
          <a:p>
            <a:pPr>
              <a:lnSpc>
                <a:spcPct val="100000"/>
              </a:lnSpc>
              <a:spcBef>
                <a:spcPts val="0"/>
              </a:spcBef>
            </a:pPr>
            <a:r>
              <a:rPr lang="en-US" sz="3300" b="1" i="1" dirty="0">
                <a:solidFill>
                  <a:schemeClr val="tx1"/>
                </a:solidFill>
              </a:rPr>
              <a:t>“If he repent …”</a:t>
            </a:r>
          </a:p>
          <a:p>
            <a:pPr>
              <a:lnSpc>
                <a:spcPct val="100000"/>
              </a:lnSpc>
              <a:spcBef>
                <a:spcPts val="0"/>
              </a:spcBef>
            </a:pPr>
            <a:r>
              <a:rPr lang="en-US" sz="3300" b="1" i="1" dirty="0">
                <a:solidFill>
                  <a:schemeClr val="tx1"/>
                </a:solidFill>
              </a:rPr>
              <a:t>“forgive him …”</a:t>
            </a:r>
          </a:p>
        </p:txBody>
      </p:sp>
      <p:sp>
        <p:nvSpPr>
          <p:cNvPr id="4" name="Slide Number Placeholder 3">
            <a:extLst>
              <a:ext uri="{FF2B5EF4-FFF2-40B4-BE49-F238E27FC236}">
                <a16:creationId xmlns:a16="http://schemas.microsoft.com/office/drawing/2014/main" id="{9537C0C6-2EF4-4772-AC29-4308A3FACC16}"/>
              </a:ext>
            </a:extLst>
          </p:cNvPr>
          <p:cNvSpPr>
            <a:spLocks noGrp="1"/>
          </p:cNvSpPr>
          <p:nvPr>
            <p:ph type="sldNum" sz="quarter" idx="12"/>
          </p:nvPr>
        </p:nvSpPr>
        <p:spPr/>
        <p:txBody>
          <a:bodyPr/>
          <a:lstStyle/>
          <a:p>
            <a:pPr>
              <a:defRPr/>
            </a:pPr>
            <a:fld id="{5951F227-E1D8-443B-A186-C40DF9C0D22F}"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a:defRPr/>
              </a:pPr>
              <a:t>7</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extLst>
      <p:ext uri="{BB962C8B-B14F-4D97-AF65-F5344CB8AC3E}">
        <p14:creationId xmlns:p14="http://schemas.microsoft.com/office/powerpoint/2010/main" val="582802774"/>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356261" y="948931"/>
            <a:ext cx="8383978" cy="4598182"/>
          </a:xfrm>
        </p:spPr>
        <p:txBody>
          <a:bodyPr>
            <a:spAutoFit/>
          </a:bodyPr>
          <a:lstStyle/>
          <a:p>
            <a:pPr>
              <a:buNone/>
            </a:pPr>
            <a:r>
              <a:rPr lang="en-US" sz="3600" b="1" i="1" dirty="0">
                <a:solidFill>
                  <a:schemeClr val="tx1"/>
                </a:solidFill>
              </a:rPr>
              <a:t>“If thy brother sin …”</a:t>
            </a:r>
          </a:p>
          <a:p>
            <a:pPr>
              <a:buFontTx/>
              <a:buNone/>
            </a:pPr>
            <a:r>
              <a:rPr lang="en-US" sz="3600" b="1" u="sng" dirty="0">
                <a:solidFill>
                  <a:schemeClr val="tx1"/>
                </a:solidFill>
              </a:rPr>
              <a:t>Sin is a terrible burden for any to carry</a:t>
            </a:r>
            <a:r>
              <a:rPr lang="en-US" sz="3600" b="1" dirty="0">
                <a:solidFill>
                  <a:schemeClr val="tx1"/>
                </a:solidFill>
              </a:rPr>
              <a:t>.</a:t>
            </a:r>
          </a:p>
          <a:p>
            <a:r>
              <a:rPr lang="en-US" sz="3200" dirty="0">
                <a:solidFill>
                  <a:schemeClr val="tx1"/>
                </a:solidFill>
              </a:rPr>
              <a:t>The magnitude of sin is seen in the result of sin.</a:t>
            </a:r>
            <a:br>
              <a:rPr lang="en-US" sz="3200" dirty="0">
                <a:solidFill>
                  <a:schemeClr val="tx1"/>
                </a:solidFill>
              </a:rPr>
            </a:br>
            <a:r>
              <a:rPr lang="en-US" sz="3200" dirty="0">
                <a:solidFill>
                  <a:schemeClr val="tx1"/>
                </a:solidFill>
              </a:rPr>
              <a:t>Ezekiel 18:20; Isaiah 59:1-2; Romans 6:23</a:t>
            </a:r>
          </a:p>
          <a:p>
            <a:r>
              <a:rPr lang="en-US" sz="3200" dirty="0">
                <a:solidFill>
                  <a:schemeClr val="tx1"/>
                </a:solidFill>
              </a:rPr>
              <a:t>Man cannot pay the debt of sin.</a:t>
            </a:r>
            <a:br>
              <a:rPr lang="en-US" sz="3200" dirty="0">
                <a:solidFill>
                  <a:schemeClr val="tx1"/>
                </a:solidFill>
              </a:rPr>
            </a:br>
            <a:r>
              <a:rPr lang="en-US" sz="3200" dirty="0">
                <a:solidFill>
                  <a:schemeClr val="tx1"/>
                </a:solidFill>
              </a:rPr>
              <a:t>cf. Matthew 16:26</a:t>
            </a:r>
          </a:p>
          <a:p>
            <a:r>
              <a:rPr lang="en-US" sz="3200" dirty="0">
                <a:solidFill>
                  <a:schemeClr val="tx1"/>
                </a:solidFill>
              </a:rPr>
              <a:t>We need the blood of Christ.</a:t>
            </a:r>
            <a:br>
              <a:rPr lang="en-US" sz="3200" dirty="0">
                <a:solidFill>
                  <a:schemeClr val="tx1"/>
                </a:solidFill>
              </a:rPr>
            </a:br>
            <a:r>
              <a:rPr lang="en-US" sz="3200" dirty="0">
                <a:solidFill>
                  <a:schemeClr val="tx1"/>
                </a:solidFill>
              </a:rPr>
              <a:t>Romans 3:23-26; Ephesians 1:7; 1 Peter 1:18-19.</a:t>
            </a:r>
          </a:p>
          <a:p>
            <a:pPr lvl="1"/>
            <a:r>
              <a:rPr lang="en-US" sz="2800" dirty="0">
                <a:solidFill>
                  <a:schemeClr val="tx1"/>
                </a:solidFill>
              </a:rPr>
              <a:t>Man’s need is constant. 1 John 1:8-9</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pPr>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a:defRPr/>
              </a:pPr>
              <a:t>8</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animEffect transition="in" filter="slide(fromBottom)">
                                      <p:cBhvr>
                                        <p:cTn id="7" dur="500"/>
                                        <p:tgtEl>
                                          <p:spTgt spid="307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075">
                                            <p:txEl>
                                              <p:pRg st="3" end="3"/>
                                            </p:txEl>
                                          </p:spTgt>
                                        </p:tgtEl>
                                        <p:attrNameLst>
                                          <p:attrName>style.visibility</p:attrName>
                                        </p:attrNameLst>
                                      </p:cBhvr>
                                      <p:to>
                                        <p:strVal val="visible"/>
                                      </p:to>
                                    </p:set>
                                    <p:animEffect transition="in" filter="slide(fromBottom)">
                                      <p:cBhvr>
                                        <p:cTn id="12" dur="500"/>
                                        <p:tgtEl>
                                          <p:spTgt spid="307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075">
                                            <p:txEl>
                                              <p:pRg st="4" end="4"/>
                                            </p:txEl>
                                          </p:spTgt>
                                        </p:tgtEl>
                                        <p:attrNameLst>
                                          <p:attrName>style.visibility</p:attrName>
                                        </p:attrNameLst>
                                      </p:cBhvr>
                                      <p:to>
                                        <p:strVal val="visible"/>
                                      </p:to>
                                    </p:set>
                                    <p:animEffect transition="in" filter="slide(fromBottom)">
                                      <p:cBhvr>
                                        <p:cTn id="17" dur="500"/>
                                        <p:tgtEl>
                                          <p:spTgt spid="3075">
                                            <p:txEl>
                                              <p:pRg st="4" end="4"/>
                                            </p:txEl>
                                          </p:spTgt>
                                        </p:tgtEl>
                                      </p:cBhvr>
                                    </p:animEffect>
                                  </p:childTnLst>
                                </p:cTn>
                              </p:par>
                              <p:par>
                                <p:cTn id="18" presetID="12" presetClass="entr" presetSubtype="4" fill="hold" grpId="0" nodeType="withEffect">
                                  <p:stCondLst>
                                    <p:cond delay="0"/>
                                  </p:stCondLst>
                                  <p:childTnLst>
                                    <p:set>
                                      <p:cBhvr>
                                        <p:cTn id="19" dur="1" fill="hold">
                                          <p:stCondLst>
                                            <p:cond delay="0"/>
                                          </p:stCondLst>
                                        </p:cTn>
                                        <p:tgtEl>
                                          <p:spTgt spid="3075">
                                            <p:txEl>
                                              <p:pRg st="5" end="5"/>
                                            </p:txEl>
                                          </p:spTgt>
                                        </p:tgtEl>
                                        <p:attrNameLst>
                                          <p:attrName>style.visibility</p:attrName>
                                        </p:attrNameLst>
                                      </p:cBhvr>
                                      <p:to>
                                        <p:strVal val="visible"/>
                                      </p:to>
                                    </p:set>
                                    <p:animEffect transition="in" filter="slide(fromBottom)">
                                      <p:cBhvr>
                                        <p:cTn id="20"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745730" y="1156321"/>
            <a:ext cx="7675350" cy="4491486"/>
          </a:xfrm>
        </p:spPr>
        <p:txBody>
          <a:bodyPr>
            <a:spAutoFit/>
          </a:bodyPr>
          <a:lstStyle/>
          <a:p>
            <a:pPr>
              <a:buNone/>
            </a:pPr>
            <a:r>
              <a:rPr lang="en-US" sz="3600" b="1" i="1" dirty="0">
                <a:solidFill>
                  <a:schemeClr val="tx1"/>
                </a:solidFill>
              </a:rPr>
              <a:t>“If thy brother sin …”</a:t>
            </a:r>
            <a:endParaRPr lang="en-US" sz="3600" dirty="0">
              <a:solidFill>
                <a:schemeClr val="tx1"/>
              </a:solidFill>
            </a:endParaRPr>
          </a:p>
          <a:p>
            <a:pPr>
              <a:buNone/>
            </a:pPr>
            <a:endParaRPr lang="en-US" sz="3600" dirty="0">
              <a:solidFill>
                <a:schemeClr val="tx1"/>
              </a:solidFill>
            </a:endParaRPr>
          </a:p>
          <a:p>
            <a:pPr>
              <a:buNone/>
            </a:pPr>
            <a:r>
              <a:rPr lang="en-US" sz="3600" dirty="0">
                <a:solidFill>
                  <a:schemeClr val="tx1"/>
                </a:solidFill>
              </a:rPr>
              <a:t>Two things are clear:</a:t>
            </a:r>
          </a:p>
          <a:p>
            <a:pPr>
              <a:buNone/>
            </a:pPr>
            <a:r>
              <a:rPr lang="en-US" sz="3600" dirty="0">
                <a:solidFill>
                  <a:schemeClr val="tx1"/>
                </a:solidFill>
              </a:rPr>
              <a:t>1. Sin is not ignored. Luke 17:3-4</a:t>
            </a:r>
          </a:p>
          <a:p>
            <a:pPr marL="395288" indent="-395288">
              <a:buNone/>
            </a:pPr>
            <a:r>
              <a:rPr lang="en-US" sz="3600" dirty="0">
                <a:solidFill>
                  <a:schemeClr val="tx1"/>
                </a:solidFill>
              </a:rPr>
              <a:t>2. If the sinner does repent, we must forgive him, else we cannot receive forgiveness from God ourselves. </a:t>
            </a:r>
            <a:br>
              <a:rPr lang="en-US" sz="3600" dirty="0">
                <a:solidFill>
                  <a:schemeClr val="tx1"/>
                </a:solidFill>
              </a:rPr>
            </a:br>
            <a:r>
              <a:rPr lang="en-US" sz="3600" dirty="0">
                <a:solidFill>
                  <a:schemeClr val="tx1"/>
                </a:solidFill>
              </a:rPr>
              <a:t>Matthew 6:14-15</a:t>
            </a:r>
          </a:p>
        </p:txBody>
      </p:sp>
      <p:sp>
        <p:nvSpPr>
          <p:cNvPr id="4" name="Slide Number Placeholder 3"/>
          <p:cNvSpPr>
            <a:spLocks noGrp="1"/>
          </p:cNvSpPr>
          <p:nvPr>
            <p:ph type="sldNum" sz="quarter" idx="12"/>
          </p:nvPr>
        </p:nvSpPr>
        <p:spPr/>
        <p:txBody>
          <a:bodyPr/>
          <a:lstStyle/>
          <a:p>
            <a:pPr>
              <a:defRPr/>
            </a:pPr>
            <a:fld id="{0B7FAC3B-78BE-49BE-A698-61AB6F804081}" type="slidenum">
              <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rPr>
              <a:pPr>
                <a:defRPr/>
              </a:pPr>
              <a:t>9</a:t>
            </a:fld>
            <a:endParaRPr lang="en-US">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latin typeface="Corbel" panose="020B0503020204020204"/>
            </a:endParaRPr>
          </a:p>
        </p:txBody>
      </p:sp>
    </p:spTree>
    <p:extLst>
      <p:ext uri="{BB962C8B-B14F-4D97-AF65-F5344CB8AC3E}">
        <p14:creationId xmlns:p14="http://schemas.microsoft.com/office/powerpoint/2010/main" val="2262985011"/>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Depth</Template>
  <TotalTime>303</TotalTime>
  <Words>1035</Words>
  <Application>Microsoft Office PowerPoint</Application>
  <PresentationFormat>On-screen Show (4:3)</PresentationFormat>
  <Paragraphs>83</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Book Antiqua</vt:lpstr>
      <vt:lpstr>Calibri</vt:lpstr>
      <vt:lpstr>Corbel</vt:lpstr>
      <vt:lpstr>Tahoma</vt:lpstr>
      <vt:lpstr>Depth</vt:lpstr>
      <vt:lpstr>LESSON 16: Concerning Offenses,  Faith, and Service</vt:lpstr>
      <vt:lpstr>Concerning Offenses Luke 17:1-4</vt:lpstr>
      <vt:lpstr>Concerning Offenses Luke 17:1-4</vt:lpstr>
      <vt:lpstr>Concerning Offenses Luke 17:1-4</vt:lpstr>
      <vt:lpstr>Concerning Offenses Luke 17:1-4</vt:lpstr>
      <vt:lpstr>Concerning Offenses Luke 17:1-4</vt:lpstr>
      <vt:lpstr>Concerning Offenses Luke 17:1-4</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(10-27-21)</dc:title>
  <dc:creator>Micky Galloway</dc:creator>
  <cp:lastModifiedBy>Richard Lidh</cp:lastModifiedBy>
  <cp:revision>6</cp:revision>
  <cp:lastPrinted>2021-10-30T01:29:38Z</cp:lastPrinted>
  <dcterms:created xsi:type="dcterms:W3CDTF">2021-10-27T15:15:42Z</dcterms:created>
  <dcterms:modified xsi:type="dcterms:W3CDTF">2021-10-30T01:30:00Z</dcterms:modified>
</cp:coreProperties>
</file>